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7" r:id="rId2"/>
    <p:sldId id="258" r:id="rId3"/>
    <p:sldId id="263" r:id="rId4"/>
    <p:sldId id="260" r:id="rId5"/>
    <p:sldId id="261" r:id="rId6"/>
    <p:sldId id="262" r:id="rId7"/>
    <p:sldId id="267" r:id="rId8"/>
    <p:sldId id="268" r:id="rId9"/>
    <p:sldId id="269" r:id="rId10"/>
    <p:sldId id="271" r:id="rId11"/>
    <p:sldId id="265" r:id="rId12"/>
    <p:sldId id="26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5" autoAdjust="0"/>
    <p:restoredTop sz="94660"/>
  </p:normalViewPr>
  <p:slideViewPr>
    <p:cSldViewPr snapToGrid="0">
      <p:cViewPr>
        <p:scale>
          <a:sx n="66" d="100"/>
          <a:sy n="66" d="100"/>
        </p:scale>
        <p:origin x="668" y="1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842BC11-90CF-49FF-8D61-E8A8AAFE1BB6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EFAF7DB-220E-474B-A306-B18848A2E64E}">
      <dgm:prSet phldrT="[Text]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n-US" dirty="0"/>
            <a:t>Group 1</a:t>
          </a:r>
        </a:p>
      </dgm:t>
    </dgm:pt>
    <dgm:pt modelId="{ADEA5C60-BA03-45CE-8AE4-87E8350E817F}" type="parTrans" cxnId="{E88E6FD0-5EE8-42CE-8AC4-D71962510EE7}">
      <dgm:prSet/>
      <dgm:spPr/>
      <dgm:t>
        <a:bodyPr/>
        <a:lstStyle/>
        <a:p>
          <a:endParaRPr lang="en-US"/>
        </a:p>
      </dgm:t>
    </dgm:pt>
    <dgm:pt modelId="{8655DB40-16AB-41AF-B7B9-C009642A6E8E}" type="sibTrans" cxnId="{E88E6FD0-5EE8-42CE-8AC4-D71962510EE7}">
      <dgm:prSet/>
      <dgm:spPr/>
      <dgm:t>
        <a:bodyPr/>
        <a:lstStyle/>
        <a:p>
          <a:endParaRPr lang="en-US"/>
        </a:p>
      </dgm:t>
    </dgm:pt>
    <dgm:pt modelId="{9CA7C66F-6CF9-4093-95BD-C861D9811AA0}">
      <dgm:prSet phldrT="[Text]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-US" dirty="0"/>
            <a:t>Group 2</a:t>
          </a:r>
        </a:p>
      </dgm:t>
      <dgm:extLst>
        <a:ext uri="{E40237B7-FDA0-4F09-8148-C483321AD2D9}">
          <dgm14:cNvPr xmlns:dgm14="http://schemas.microsoft.com/office/drawing/2010/diagram" id="0" name="" descr="Basic Block List" title="SmartArt"/>
        </a:ext>
      </dgm:extLst>
    </dgm:pt>
    <dgm:pt modelId="{5C383048-3A83-419C-82E9-AA46D2B4FFD3}" type="parTrans" cxnId="{1A254136-9EEE-43D0-BC71-1289B085104A}">
      <dgm:prSet/>
      <dgm:spPr/>
      <dgm:t>
        <a:bodyPr/>
        <a:lstStyle/>
        <a:p>
          <a:endParaRPr lang="en-US"/>
        </a:p>
      </dgm:t>
    </dgm:pt>
    <dgm:pt modelId="{9AC506A7-F034-46F5-B26F-46FD22856FB4}" type="sibTrans" cxnId="{1A254136-9EEE-43D0-BC71-1289B085104A}">
      <dgm:prSet/>
      <dgm:spPr/>
      <dgm:t>
        <a:bodyPr/>
        <a:lstStyle/>
        <a:p>
          <a:endParaRPr lang="en-US"/>
        </a:p>
      </dgm:t>
    </dgm:pt>
    <dgm:pt modelId="{8AEC6483-23EF-4414-8E2A-6A005181899E}">
      <dgm:prSet phldrT="[Text]"/>
      <dgm:spPr/>
      <dgm:t>
        <a:bodyPr/>
        <a:lstStyle/>
        <a:p>
          <a:r>
            <a:rPr lang="en-US" dirty="0"/>
            <a:t>Group 3</a:t>
          </a:r>
        </a:p>
      </dgm:t>
    </dgm:pt>
    <dgm:pt modelId="{526DBE94-00A7-461E-AF61-51DFFA468BD0}" type="parTrans" cxnId="{976405B9-79B8-494E-A105-801AB128A327}">
      <dgm:prSet/>
      <dgm:spPr/>
      <dgm:t>
        <a:bodyPr/>
        <a:lstStyle/>
        <a:p>
          <a:endParaRPr lang="en-US"/>
        </a:p>
      </dgm:t>
    </dgm:pt>
    <dgm:pt modelId="{C81D2561-AE20-4589-919A-5479573342B0}" type="sibTrans" cxnId="{976405B9-79B8-494E-A105-801AB128A327}">
      <dgm:prSet/>
      <dgm:spPr/>
      <dgm:t>
        <a:bodyPr/>
        <a:lstStyle/>
        <a:p>
          <a:endParaRPr lang="en-US"/>
        </a:p>
      </dgm:t>
    </dgm:pt>
    <dgm:pt modelId="{056BF56F-CC43-4DDD-9D89-CA94DE101ECC}">
      <dgm:prSet phldrT="[Text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dirty="0"/>
            <a:t>Group 4</a:t>
          </a:r>
        </a:p>
      </dgm:t>
    </dgm:pt>
    <dgm:pt modelId="{001921C4-E4A3-488C-B466-13D798BB2038}" type="parTrans" cxnId="{778F2B2A-B50E-4B4B-8031-BBB0BAF3076A}">
      <dgm:prSet/>
      <dgm:spPr/>
      <dgm:t>
        <a:bodyPr/>
        <a:lstStyle/>
        <a:p>
          <a:endParaRPr lang="en-US"/>
        </a:p>
      </dgm:t>
    </dgm:pt>
    <dgm:pt modelId="{B28DA56B-359A-427D-B40B-7C9A5E29DAD4}" type="sibTrans" cxnId="{778F2B2A-B50E-4B4B-8031-BBB0BAF3076A}">
      <dgm:prSet/>
      <dgm:spPr/>
      <dgm:t>
        <a:bodyPr/>
        <a:lstStyle/>
        <a:p>
          <a:endParaRPr lang="en-US"/>
        </a:p>
      </dgm:t>
    </dgm:pt>
    <dgm:pt modelId="{204779DA-9EFD-416C-AA17-3047285492E6}">
      <dgm:prSet phldrT="[Text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Group 5</a:t>
          </a:r>
        </a:p>
      </dgm:t>
    </dgm:pt>
    <dgm:pt modelId="{10182E5A-267A-4FF5-8BE4-365E5F0F59FD}" type="parTrans" cxnId="{4B45AE37-5E95-4459-A22C-A76A562E440A}">
      <dgm:prSet/>
      <dgm:spPr/>
      <dgm:t>
        <a:bodyPr/>
        <a:lstStyle/>
        <a:p>
          <a:endParaRPr lang="en-US"/>
        </a:p>
      </dgm:t>
    </dgm:pt>
    <dgm:pt modelId="{89F8EF12-ABE9-4852-AA60-32F3BE4FD92C}" type="sibTrans" cxnId="{4B45AE37-5E95-4459-A22C-A76A562E440A}">
      <dgm:prSet/>
      <dgm:spPr/>
      <dgm:t>
        <a:bodyPr/>
        <a:lstStyle/>
        <a:p>
          <a:endParaRPr lang="en-US"/>
        </a:p>
      </dgm:t>
    </dgm:pt>
    <dgm:pt modelId="{FBE57202-63C6-4AC6-8A48-2F7EEDE18422}">
      <dgm:prSet phldrT="[Text]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en-US" dirty="0"/>
            <a:t>Group 6</a:t>
          </a:r>
        </a:p>
      </dgm:t>
    </dgm:pt>
    <dgm:pt modelId="{22E9EA7B-06A1-4DB0-8C13-4FDDC38F5300}" type="parTrans" cxnId="{89F86E09-7B46-4DCB-A438-8B1FC1DB0A71}">
      <dgm:prSet/>
      <dgm:spPr/>
      <dgm:t>
        <a:bodyPr/>
        <a:lstStyle/>
        <a:p>
          <a:endParaRPr lang="en-US"/>
        </a:p>
      </dgm:t>
    </dgm:pt>
    <dgm:pt modelId="{29B1D402-63E0-4277-B9B1-DE1AE207061C}" type="sibTrans" cxnId="{89F86E09-7B46-4DCB-A438-8B1FC1DB0A71}">
      <dgm:prSet/>
      <dgm:spPr/>
      <dgm:t>
        <a:bodyPr/>
        <a:lstStyle/>
        <a:p>
          <a:endParaRPr lang="en-US"/>
        </a:p>
      </dgm:t>
    </dgm:pt>
    <dgm:pt modelId="{068CCA7D-1404-4068-AB93-6968EFC37502}" type="pres">
      <dgm:prSet presAssocID="{B842BC11-90CF-49FF-8D61-E8A8AAFE1BB6}" presName="diagram" presStyleCnt="0">
        <dgm:presLayoutVars>
          <dgm:dir/>
          <dgm:resizeHandles val="exact"/>
        </dgm:presLayoutVars>
      </dgm:prSet>
      <dgm:spPr/>
    </dgm:pt>
    <dgm:pt modelId="{EAA4FAF7-2B1B-440D-AB04-52061A8327A8}" type="pres">
      <dgm:prSet presAssocID="{0EFAF7DB-220E-474B-A306-B18848A2E64E}" presName="node" presStyleLbl="node1" presStyleIdx="0" presStyleCnt="6">
        <dgm:presLayoutVars>
          <dgm:bulletEnabled val="1"/>
        </dgm:presLayoutVars>
      </dgm:prSet>
      <dgm:spPr/>
    </dgm:pt>
    <dgm:pt modelId="{D86C629E-FD24-4979-AD6C-FF765663342C}" type="pres">
      <dgm:prSet presAssocID="{8655DB40-16AB-41AF-B7B9-C009642A6E8E}" presName="sibTrans" presStyleCnt="0"/>
      <dgm:spPr/>
    </dgm:pt>
    <dgm:pt modelId="{C593AB34-4B84-4F47-A09D-1663F9F71AFC}" type="pres">
      <dgm:prSet presAssocID="{9CA7C66F-6CF9-4093-95BD-C861D9811AA0}" presName="node" presStyleLbl="node1" presStyleIdx="1" presStyleCnt="6">
        <dgm:presLayoutVars>
          <dgm:bulletEnabled val="1"/>
        </dgm:presLayoutVars>
      </dgm:prSet>
      <dgm:spPr/>
    </dgm:pt>
    <dgm:pt modelId="{5AD6466A-5AEB-4BDD-BDCC-43ADA92E714A}" type="pres">
      <dgm:prSet presAssocID="{9AC506A7-F034-46F5-B26F-46FD22856FB4}" presName="sibTrans" presStyleCnt="0"/>
      <dgm:spPr/>
    </dgm:pt>
    <dgm:pt modelId="{917D3CD9-BA5B-404E-931F-223BF970C99B}" type="pres">
      <dgm:prSet presAssocID="{8AEC6483-23EF-4414-8E2A-6A005181899E}" presName="node" presStyleLbl="node1" presStyleIdx="2" presStyleCnt="6">
        <dgm:presLayoutVars>
          <dgm:bulletEnabled val="1"/>
        </dgm:presLayoutVars>
      </dgm:prSet>
      <dgm:spPr/>
    </dgm:pt>
    <dgm:pt modelId="{D803BB6F-28BD-4A03-B872-7769C680243B}" type="pres">
      <dgm:prSet presAssocID="{C81D2561-AE20-4589-919A-5479573342B0}" presName="sibTrans" presStyleCnt="0"/>
      <dgm:spPr/>
    </dgm:pt>
    <dgm:pt modelId="{4F7EBD7D-DFCF-42D9-919C-E6E65091B79C}" type="pres">
      <dgm:prSet presAssocID="{056BF56F-CC43-4DDD-9D89-CA94DE101ECC}" presName="node" presStyleLbl="node1" presStyleIdx="3" presStyleCnt="6">
        <dgm:presLayoutVars>
          <dgm:bulletEnabled val="1"/>
        </dgm:presLayoutVars>
      </dgm:prSet>
      <dgm:spPr/>
    </dgm:pt>
    <dgm:pt modelId="{371926FB-9294-4D9C-9214-4CEF0275C497}" type="pres">
      <dgm:prSet presAssocID="{B28DA56B-359A-427D-B40B-7C9A5E29DAD4}" presName="sibTrans" presStyleCnt="0"/>
      <dgm:spPr/>
    </dgm:pt>
    <dgm:pt modelId="{CB52FD11-6E75-4074-AC8F-10E0FD59B7A0}" type="pres">
      <dgm:prSet presAssocID="{204779DA-9EFD-416C-AA17-3047285492E6}" presName="node" presStyleLbl="node1" presStyleIdx="4" presStyleCnt="6">
        <dgm:presLayoutVars>
          <dgm:bulletEnabled val="1"/>
        </dgm:presLayoutVars>
      </dgm:prSet>
      <dgm:spPr/>
    </dgm:pt>
    <dgm:pt modelId="{08588CD8-2C19-489E-9D24-02924B217C45}" type="pres">
      <dgm:prSet presAssocID="{89F8EF12-ABE9-4852-AA60-32F3BE4FD92C}" presName="sibTrans" presStyleCnt="0"/>
      <dgm:spPr/>
    </dgm:pt>
    <dgm:pt modelId="{76049CD1-75A7-4C80-9C4F-81F0D3E4B5DC}" type="pres">
      <dgm:prSet presAssocID="{FBE57202-63C6-4AC6-8A48-2F7EEDE18422}" presName="node" presStyleLbl="node1" presStyleIdx="5" presStyleCnt="6">
        <dgm:presLayoutVars>
          <dgm:bulletEnabled val="1"/>
        </dgm:presLayoutVars>
      </dgm:prSet>
      <dgm:spPr/>
    </dgm:pt>
  </dgm:ptLst>
  <dgm:cxnLst>
    <dgm:cxn modelId="{89F86E09-7B46-4DCB-A438-8B1FC1DB0A71}" srcId="{B842BC11-90CF-49FF-8D61-E8A8AAFE1BB6}" destId="{FBE57202-63C6-4AC6-8A48-2F7EEDE18422}" srcOrd="5" destOrd="0" parTransId="{22E9EA7B-06A1-4DB0-8C13-4FDDC38F5300}" sibTransId="{29B1D402-63E0-4277-B9B1-DE1AE207061C}"/>
    <dgm:cxn modelId="{4C41BE15-3799-4642-92AF-58F1C6904769}" type="presOf" srcId="{056BF56F-CC43-4DDD-9D89-CA94DE101ECC}" destId="{4F7EBD7D-DFCF-42D9-919C-E6E65091B79C}" srcOrd="0" destOrd="0" presId="urn:microsoft.com/office/officeart/2005/8/layout/default"/>
    <dgm:cxn modelId="{98E9781F-6C85-4C8B-A8C8-ACC68D56FD26}" type="presOf" srcId="{0EFAF7DB-220E-474B-A306-B18848A2E64E}" destId="{EAA4FAF7-2B1B-440D-AB04-52061A8327A8}" srcOrd="0" destOrd="0" presId="urn:microsoft.com/office/officeart/2005/8/layout/default"/>
    <dgm:cxn modelId="{778F2B2A-B50E-4B4B-8031-BBB0BAF3076A}" srcId="{B842BC11-90CF-49FF-8D61-E8A8AAFE1BB6}" destId="{056BF56F-CC43-4DDD-9D89-CA94DE101ECC}" srcOrd="3" destOrd="0" parTransId="{001921C4-E4A3-488C-B466-13D798BB2038}" sibTransId="{B28DA56B-359A-427D-B40B-7C9A5E29DAD4}"/>
    <dgm:cxn modelId="{1A254136-9EEE-43D0-BC71-1289B085104A}" srcId="{B842BC11-90CF-49FF-8D61-E8A8AAFE1BB6}" destId="{9CA7C66F-6CF9-4093-95BD-C861D9811AA0}" srcOrd="1" destOrd="0" parTransId="{5C383048-3A83-419C-82E9-AA46D2B4FFD3}" sibTransId="{9AC506A7-F034-46F5-B26F-46FD22856FB4}"/>
    <dgm:cxn modelId="{4B45AE37-5E95-4459-A22C-A76A562E440A}" srcId="{B842BC11-90CF-49FF-8D61-E8A8AAFE1BB6}" destId="{204779DA-9EFD-416C-AA17-3047285492E6}" srcOrd="4" destOrd="0" parTransId="{10182E5A-267A-4FF5-8BE4-365E5F0F59FD}" sibTransId="{89F8EF12-ABE9-4852-AA60-32F3BE4FD92C}"/>
    <dgm:cxn modelId="{C2739289-C7F5-4C2B-8002-E64A84A3CCF1}" type="presOf" srcId="{9CA7C66F-6CF9-4093-95BD-C861D9811AA0}" destId="{C593AB34-4B84-4F47-A09D-1663F9F71AFC}" srcOrd="0" destOrd="0" presId="urn:microsoft.com/office/officeart/2005/8/layout/default"/>
    <dgm:cxn modelId="{5257829B-1EC2-4B27-82CD-9A4900A3CEF5}" type="presOf" srcId="{204779DA-9EFD-416C-AA17-3047285492E6}" destId="{CB52FD11-6E75-4074-AC8F-10E0FD59B7A0}" srcOrd="0" destOrd="0" presId="urn:microsoft.com/office/officeart/2005/8/layout/default"/>
    <dgm:cxn modelId="{4B3A68AC-F7E0-44C7-B1C8-7CD80B465A26}" type="presOf" srcId="{8AEC6483-23EF-4414-8E2A-6A005181899E}" destId="{917D3CD9-BA5B-404E-931F-223BF970C99B}" srcOrd="0" destOrd="0" presId="urn:microsoft.com/office/officeart/2005/8/layout/default"/>
    <dgm:cxn modelId="{976405B9-79B8-494E-A105-801AB128A327}" srcId="{B842BC11-90CF-49FF-8D61-E8A8AAFE1BB6}" destId="{8AEC6483-23EF-4414-8E2A-6A005181899E}" srcOrd="2" destOrd="0" parTransId="{526DBE94-00A7-461E-AF61-51DFFA468BD0}" sibTransId="{C81D2561-AE20-4589-919A-5479573342B0}"/>
    <dgm:cxn modelId="{1A373FBE-0C0B-4365-8600-C5B96F883073}" type="presOf" srcId="{FBE57202-63C6-4AC6-8A48-2F7EEDE18422}" destId="{76049CD1-75A7-4C80-9C4F-81F0D3E4B5DC}" srcOrd="0" destOrd="0" presId="urn:microsoft.com/office/officeart/2005/8/layout/default"/>
    <dgm:cxn modelId="{E88E6FD0-5EE8-42CE-8AC4-D71962510EE7}" srcId="{B842BC11-90CF-49FF-8D61-E8A8AAFE1BB6}" destId="{0EFAF7DB-220E-474B-A306-B18848A2E64E}" srcOrd="0" destOrd="0" parTransId="{ADEA5C60-BA03-45CE-8AE4-87E8350E817F}" sibTransId="{8655DB40-16AB-41AF-B7B9-C009642A6E8E}"/>
    <dgm:cxn modelId="{7095E1F8-4EDE-4430-B07D-B7175589A733}" type="presOf" srcId="{B842BC11-90CF-49FF-8D61-E8A8AAFE1BB6}" destId="{068CCA7D-1404-4068-AB93-6968EFC37502}" srcOrd="0" destOrd="0" presId="urn:microsoft.com/office/officeart/2005/8/layout/default"/>
    <dgm:cxn modelId="{BC5FF21A-43E7-485A-B596-C5AADF327B05}" type="presParOf" srcId="{068CCA7D-1404-4068-AB93-6968EFC37502}" destId="{EAA4FAF7-2B1B-440D-AB04-52061A8327A8}" srcOrd="0" destOrd="0" presId="urn:microsoft.com/office/officeart/2005/8/layout/default"/>
    <dgm:cxn modelId="{7DBDEB3C-0922-4C11-B032-8800766EAAC7}" type="presParOf" srcId="{068CCA7D-1404-4068-AB93-6968EFC37502}" destId="{D86C629E-FD24-4979-AD6C-FF765663342C}" srcOrd="1" destOrd="0" presId="urn:microsoft.com/office/officeart/2005/8/layout/default"/>
    <dgm:cxn modelId="{613FE1F9-EF48-4B26-8AF0-FACA67BF29EB}" type="presParOf" srcId="{068CCA7D-1404-4068-AB93-6968EFC37502}" destId="{C593AB34-4B84-4F47-A09D-1663F9F71AFC}" srcOrd="2" destOrd="0" presId="urn:microsoft.com/office/officeart/2005/8/layout/default"/>
    <dgm:cxn modelId="{40AAE183-EE4F-4AB0-9437-11D5128906F3}" type="presParOf" srcId="{068CCA7D-1404-4068-AB93-6968EFC37502}" destId="{5AD6466A-5AEB-4BDD-BDCC-43ADA92E714A}" srcOrd="3" destOrd="0" presId="urn:microsoft.com/office/officeart/2005/8/layout/default"/>
    <dgm:cxn modelId="{0859D5FC-F1F1-41ED-AFE7-9ED996860B28}" type="presParOf" srcId="{068CCA7D-1404-4068-AB93-6968EFC37502}" destId="{917D3CD9-BA5B-404E-931F-223BF970C99B}" srcOrd="4" destOrd="0" presId="urn:microsoft.com/office/officeart/2005/8/layout/default"/>
    <dgm:cxn modelId="{235E33CA-9331-4C4F-9FB8-E86BD246400B}" type="presParOf" srcId="{068CCA7D-1404-4068-AB93-6968EFC37502}" destId="{D803BB6F-28BD-4A03-B872-7769C680243B}" srcOrd="5" destOrd="0" presId="urn:microsoft.com/office/officeart/2005/8/layout/default"/>
    <dgm:cxn modelId="{B063FF6D-1F2D-472D-8B4C-B6A378A09833}" type="presParOf" srcId="{068CCA7D-1404-4068-AB93-6968EFC37502}" destId="{4F7EBD7D-DFCF-42D9-919C-E6E65091B79C}" srcOrd="6" destOrd="0" presId="urn:microsoft.com/office/officeart/2005/8/layout/default"/>
    <dgm:cxn modelId="{8DEA9DD5-5136-4B11-90B8-93E3C16F0472}" type="presParOf" srcId="{068CCA7D-1404-4068-AB93-6968EFC37502}" destId="{371926FB-9294-4D9C-9214-4CEF0275C497}" srcOrd="7" destOrd="0" presId="urn:microsoft.com/office/officeart/2005/8/layout/default"/>
    <dgm:cxn modelId="{59493989-76F3-460C-95F9-0ACC1B69B031}" type="presParOf" srcId="{068CCA7D-1404-4068-AB93-6968EFC37502}" destId="{CB52FD11-6E75-4074-AC8F-10E0FD59B7A0}" srcOrd="8" destOrd="0" presId="urn:microsoft.com/office/officeart/2005/8/layout/default"/>
    <dgm:cxn modelId="{6A894F3B-0B32-4910-89E9-FF9567B8B041}" type="presParOf" srcId="{068CCA7D-1404-4068-AB93-6968EFC37502}" destId="{08588CD8-2C19-489E-9D24-02924B217C45}" srcOrd="9" destOrd="0" presId="urn:microsoft.com/office/officeart/2005/8/layout/default"/>
    <dgm:cxn modelId="{A2512EF8-018A-47CE-AD9F-9EF6FA2C53E3}" type="presParOf" srcId="{068CCA7D-1404-4068-AB93-6968EFC37502}" destId="{76049CD1-75A7-4C80-9C4F-81F0D3E4B5DC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A4FAF7-2B1B-440D-AB04-52061A8327A8}">
      <dsp:nvSpPr>
        <dsp:cNvPr id="0" name=""/>
        <dsp:cNvSpPr/>
      </dsp:nvSpPr>
      <dsp:spPr>
        <a:xfrm>
          <a:off x="277308" y="199"/>
          <a:ext cx="2093712" cy="1256227"/>
        </a:xfrm>
        <a:prstGeom prst="rect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Group 1</a:t>
          </a:r>
        </a:p>
      </dsp:txBody>
      <dsp:txXfrm>
        <a:off x="277308" y="199"/>
        <a:ext cx="2093712" cy="1256227"/>
      </dsp:txXfrm>
    </dsp:sp>
    <dsp:sp modelId="{C593AB34-4B84-4F47-A09D-1663F9F71AFC}">
      <dsp:nvSpPr>
        <dsp:cNvPr id="0" name=""/>
        <dsp:cNvSpPr/>
      </dsp:nvSpPr>
      <dsp:spPr>
        <a:xfrm>
          <a:off x="2580392" y="199"/>
          <a:ext cx="2093712" cy="1256227"/>
        </a:xfrm>
        <a:prstGeom prst="rect">
          <a:avLst/>
        </a:prstGeom>
        <a:solidFill>
          <a:schemeClr val="accent3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Group 2</a:t>
          </a:r>
        </a:p>
      </dsp:txBody>
      <dsp:txXfrm>
        <a:off x="2580392" y="199"/>
        <a:ext cx="2093712" cy="1256227"/>
      </dsp:txXfrm>
    </dsp:sp>
    <dsp:sp modelId="{917D3CD9-BA5B-404E-931F-223BF970C99B}">
      <dsp:nvSpPr>
        <dsp:cNvPr id="0" name=""/>
        <dsp:cNvSpPr/>
      </dsp:nvSpPr>
      <dsp:spPr>
        <a:xfrm>
          <a:off x="277308" y="1465798"/>
          <a:ext cx="2093712" cy="125622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Group 3</a:t>
          </a:r>
        </a:p>
      </dsp:txBody>
      <dsp:txXfrm>
        <a:off x="277308" y="1465798"/>
        <a:ext cx="2093712" cy="1256227"/>
      </dsp:txXfrm>
    </dsp:sp>
    <dsp:sp modelId="{4F7EBD7D-DFCF-42D9-919C-E6E65091B79C}">
      <dsp:nvSpPr>
        <dsp:cNvPr id="0" name=""/>
        <dsp:cNvSpPr/>
      </dsp:nvSpPr>
      <dsp:spPr>
        <a:xfrm>
          <a:off x="2580392" y="1465798"/>
          <a:ext cx="2093712" cy="1256227"/>
        </a:xfrm>
        <a:prstGeom prst="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Group 4</a:t>
          </a:r>
        </a:p>
      </dsp:txBody>
      <dsp:txXfrm>
        <a:off x="2580392" y="1465798"/>
        <a:ext cx="2093712" cy="1256227"/>
      </dsp:txXfrm>
    </dsp:sp>
    <dsp:sp modelId="{CB52FD11-6E75-4074-AC8F-10E0FD59B7A0}">
      <dsp:nvSpPr>
        <dsp:cNvPr id="0" name=""/>
        <dsp:cNvSpPr/>
      </dsp:nvSpPr>
      <dsp:spPr>
        <a:xfrm>
          <a:off x="277308" y="2931397"/>
          <a:ext cx="2093712" cy="1256227"/>
        </a:xfrm>
        <a:prstGeom prst="rect">
          <a:avLst/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Group 5</a:t>
          </a:r>
        </a:p>
      </dsp:txBody>
      <dsp:txXfrm>
        <a:off x="277308" y="2931397"/>
        <a:ext cx="2093712" cy="1256227"/>
      </dsp:txXfrm>
    </dsp:sp>
    <dsp:sp modelId="{76049CD1-75A7-4C80-9C4F-81F0D3E4B5DC}">
      <dsp:nvSpPr>
        <dsp:cNvPr id="0" name=""/>
        <dsp:cNvSpPr/>
      </dsp:nvSpPr>
      <dsp:spPr>
        <a:xfrm>
          <a:off x="2580392" y="2931397"/>
          <a:ext cx="2093712" cy="1256227"/>
        </a:xfrm>
        <a:prstGeom prst="rect">
          <a:avLst/>
        </a:prstGeom>
        <a:solidFill>
          <a:schemeClr val="accent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Group 6</a:t>
          </a:r>
        </a:p>
      </dsp:txBody>
      <dsp:txXfrm>
        <a:off x="2580392" y="2931397"/>
        <a:ext cx="2093712" cy="12562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45BA1-980A-4507-BE5A-5C1E7C2FFD8F}" type="datetimeFigureOut">
              <a:rPr lang="en-US"/>
              <a:t>3/29/2019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E03411-58E2-43FD-AE1D-AD77DFF8CB2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A3416D-7FED-43BC-AA7C-D92DBA01ED64}" type="datetimeFigureOut">
              <a:rPr lang="en-US"/>
              <a:t>3/29/2019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DC57A8-AE18-4654-B6AF-04B3577165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3/29/2019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3/29/2019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3/29/2019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3/29/2019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3/29/2019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6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39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7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0" name="Text Placeholder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3/29/2019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52" name="Group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79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1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grpSp>
        <p:nvGrpSpPr>
          <p:cNvPr id="84" name="Group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78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2" name="Text Placeholder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grpSp>
        <p:nvGrpSpPr>
          <p:cNvPr id="97" name="Group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9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0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7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80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3" name="Text Placeholder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3/29/2019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84" name="Group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97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grpSp>
        <p:nvGrpSpPr>
          <p:cNvPr id="98" name="Group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0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7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0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11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grpSp>
        <p:nvGrpSpPr>
          <p:cNvPr id="112" name="Group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25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126" name="Text Placeholder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3/29/2019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/>
          <a:lstStyle>
            <a:lvl1pPr algn="l">
              <a:defRPr/>
            </a:lvl1pPr>
          </a:lstStyle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/>
          <a:lstStyle/>
          <a:p>
            <a:fld id="{4CF99945-0A15-4715-AB6C-F5E56CF20F70}" type="datetimeFigureOut">
              <a:rPr lang="en-US"/>
              <a:t>3/29/2019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grpSp>
        <p:nvGrpSpPr>
          <p:cNvPr id="8" name="Group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Freeform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" name="Freeform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Freeform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21" name="Freeform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sp>
          <p:nvSpPr>
            <p:cNvPr id="12" name="Freeform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3/29/2019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3/29/2019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3/29/2019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022B156B-59AE-415F-B24B-8756D48BB9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4CF99945-0A15-4715-AB6C-F5E56CF20F70}" type="datetimeFigureOut">
              <a:rPr lang="en-US" smtClean="0"/>
              <a:pPr/>
              <a:t>3/29/2019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/3.0/" TargetMode="External"/><Relationship Id="rId2" Type="http://schemas.openxmlformats.org/officeDocument/2006/relationships/hyperlink" Target="http://www.flickr.com/photos/jkirkhart35/4984385396/" TargetMode="External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www.slideshare.net/garnergraham/storytelling-case-vi-9-jan-2012-11161021" TargetMode="Externa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axbellissima.wordpress.com/2012/10/26/a-child-shall-lead-the-way/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creativecommons.org/licenses/by-sa/3.0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tessellar.blogspot.com/" TargetMode="External"/><Relationship Id="rId7" Type="http://schemas.openxmlformats.org/officeDocument/2006/relationships/hyperlink" Target="https://creativecommons.org/licenses/by-sa/3.0/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creativecommons.org/licenses/by-nc/3.0/" TargetMode="External"/><Relationship Id="rId5" Type="http://schemas.openxmlformats.org/officeDocument/2006/relationships/hyperlink" Target="https://en.wikipedia.org/wiki/Wage_labour" TargetMode="Externa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-nc-sa/3.0/" TargetMode="External"/><Relationship Id="rId3" Type="http://schemas.openxmlformats.org/officeDocument/2006/relationships/hyperlink" Target="http://flickr.com/photos/deeplifequotes/9319391662" TargetMode="External"/><Relationship Id="rId7" Type="http://schemas.openxmlformats.org/officeDocument/2006/relationships/hyperlink" Target="https://www.flickr.com/photos/deeplifequotes/7168000827/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.jpg"/><Relationship Id="rId5" Type="http://schemas.openxmlformats.org/officeDocument/2006/relationships/hyperlink" Target="https://believersbrain.com/2013/04/01/god-is-nice-he-likes-you/" TargetMode="External"/><Relationship Id="rId4" Type="http://schemas.openxmlformats.org/officeDocument/2006/relationships/image" Target="../media/image10.jpg"/><Relationship Id="rId9" Type="http://schemas.openxmlformats.org/officeDocument/2006/relationships/hyperlink" Target="https://creativecommons.org/licenses/by-nc-nd/3.0/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-nc-nd/3.0/" TargetMode="External"/><Relationship Id="rId3" Type="http://schemas.openxmlformats.org/officeDocument/2006/relationships/hyperlink" Target="http://blog.placeni.org/2015/10/cohousing-potential-in-northern-ireland.html" TargetMode="External"/><Relationship Id="rId7" Type="http://schemas.openxmlformats.org/officeDocument/2006/relationships/hyperlink" Target="http://onertipaday.blogspot.com/2011/07/word-cloud-in-r.html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4.png"/><Relationship Id="rId5" Type="http://schemas.openxmlformats.org/officeDocument/2006/relationships/hyperlink" Target="http://www.yesmagazine.org/happiness/how-to-design-our-neighborhoods-for-happiness" TargetMode="External"/><Relationship Id="rId10" Type="http://schemas.openxmlformats.org/officeDocument/2006/relationships/hyperlink" Target="https://creativecommons.org/licenses/by-nc-sa/3.0/" TargetMode="External"/><Relationship Id="rId4" Type="http://schemas.openxmlformats.org/officeDocument/2006/relationships/image" Target="../media/image13.jpeg"/><Relationship Id="rId9" Type="http://schemas.openxmlformats.org/officeDocument/2006/relationships/hyperlink" Target="https://creativecommons.org/licenses/by-sa/3.0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g.ndsu.edu/casscountyextension/4h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sa/3.0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localtrust.org.uk/news/blogs/community-spirit-in-brookside" TargetMode="Externa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creativecommons.org/licenses/by-nc-sa/3.0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lickr.com/photos/marcobellucci/3534516458/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reativecommons.org/licenses/by/3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2530" y="1752600"/>
            <a:ext cx="8271083" cy="914400"/>
          </a:xfrm>
        </p:spPr>
        <p:txBody>
          <a:bodyPr/>
          <a:lstStyle/>
          <a:p>
            <a:r>
              <a:rPr lang="en-US" dirty="0"/>
              <a:t>Appreciative Inquiry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05470" y="2842591"/>
            <a:ext cx="7118142" cy="586409"/>
          </a:xfrm>
        </p:spPr>
        <p:txBody>
          <a:bodyPr/>
          <a:lstStyle/>
          <a:p>
            <a:r>
              <a:rPr lang="en-US" dirty="0"/>
              <a:t>Visioning and Goal Casting</a:t>
            </a:r>
          </a:p>
        </p:txBody>
      </p:sp>
    </p:spTree>
    <p:extLst>
      <p:ext uri="{BB962C8B-B14F-4D97-AF65-F5344CB8AC3E}">
        <p14:creationId xmlns:p14="http://schemas.microsoft.com/office/powerpoint/2010/main" val="76967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830981" y="1397203"/>
            <a:ext cx="8095121" cy="355397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Goals for the Workshop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14322" y="2121408"/>
            <a:ext cx="9909291" cy="3860292"/>
          </a:xfrm>
        </p:spPr>
        <p:txBody>
          <a:bodyPr>
            <a:normAutofit/>
          </a:bodyPr>
          <a:lstStyle/>
          <a:p>
            <a:r>
              <a:rPr lang="en-US" sz="3200" dirty="0"/>
              <a:t>To DISCOVER what is best in the community</a:t>
            </a:r>
          </a:p>
          <a:p>
            <a:r>
              <a:rPr lang="en-US" sz="3200" dirty="0"/>
              <a:t>To DREAM what the community could be</a:t>
            </a:r>
          </a:p>
          <a:p>
            <a:r>
              <a:rPr lang="en-US" sz="3200" dirty="0"/>
              <a:t>To DESIGN what the community should be</a:t>
            </a:r>
          </a:p>
          <a:p>
            <a:r>
              <a:rPr lang="en-US" sz="3200" dirty="0"/>
              <a:t>To innovate a DESTINY for the community</a:t>
            </a:r>
          </a:p>
          <a:p>
            <a:endParaRPr sz="3200" dirty="0"/>
          </a:p>
        </p:txBody>
      </p:sp>
    </p:spTree>
    <p:extLst>
      <p:ext uri="{BB962C8B-B14F-4D97-AF65-F5344CB8AC3E}">
        <p14:creationId xmlns:p14="http://schemas.microsoft.com/office/powerpoint/2010/main" val="3081074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3904" y="1382573"/>
            <a:ext cx="7738522" cy="530304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What is Appreciative Inquiry or AI?</a:t>
            </a:r>
            <a:br>
              <a:rPr lang="en-US" b="1" dirty="0">
                <a:solidFill>
                  <a:schemeClr val="accent3">
                    <a:lumMod val="50000"/>
                  </a:schemeClr>
                </a:solidFill>
              </a:rPr>
            </a:br>
            <a:br>
              <a:rPr lang="en-US" b="1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Why use AI?</a:t>
            </a:r>
            <a:br>
              <a:rPr lang="en-US" b="1" dirty="0">
                <a:solidFill>
                  <a:schemeClr val="accent3">
                    <a:lumMod val="50000"/>
                  </a:schemeClr>
                </a:solidFill>
              </a:rPr>
            </a:br>
            <a:br>
              <a:rPr lang="en-US" b="1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How to use AI?</a:t>
            </a:r>
            <a:br>
              <a:rPr lang="en-US" b="1" dirty="0">
                <a:solidFill>
                  <a:schemeClr val="accent3">
                    <a:lumMod val="50000"/>
                  </a:schemeClr>
                </a:solidFill>
              </a:rPr>
            </a:br>
            <a:br>
              <a:rPr lang="en-US" b="1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When to use ?</a:t>
            </a:r>
            <a:br>
              <a:rPr lang="en-US" b="1" dirty="0">
                <a:solidFill>
                  <a:schemeClr val="accent3">
                    <a:lumMod val="50000"/>
                  </a:schemeClr>
                </a:solidFill>
              </a:rPr>
            </a:br>
            <a:br>
              <a:rPr lang="en-US" b="1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Where to use AI?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74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Appreciative Storytelling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Share a positive story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Or</a:t>
            </a:r>
          </a:p>
          <a:p>
            <a:endParaRPr lang="en-US" dirty="0"/>
          </a:p>
          <a:p>
            <a:r>
              <a:rPr lang="en-US" dirty="0"/>
              <a:t>Share an encouraging story about others in the community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3824B5-8365-4D31-9C2F-958942C8EDF3}"/>
              </a:ext>
            </a:extLst>
          </p:cNvPr>
          <p:cNvSpPr txBox="1"/>
          <p:nvPr/>
        </p:nvSpPr>
        <p:spPr>
          <a:xfrm>
            <a:off x="6819458" y="5492749"/>
            <a:ext cx="502761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2" tooltip="http://www.flickr.com/photos/jkirkhart35/4984385396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3" tooltip="https://creativecommons.org/licenses/by/3.0/"/>
              </a:rPr>
              <a:t>CC BY</a:t>
            </a:r>
            <a:endParaRPr lang="en-US" sz="900"/>
          </a:p>
        </p:txBody>
      </p:sp>
      <p:pic>
        <p:nvPicPr>
          <p:cNvPr id="13" name="Content Placeholder 12" descr="A close up of a piece of paper&#10;&#10;Description generated with high confidence">
            <a:extLst>
              <a:ext uri="{FF2B5EF4-FFF2-40B4-BE49-F238E27FC236}">
                <a16:creationId xmlns:a16="http://schemas.microsoft.com/office/drawing/2014/main" id="{4C643C77-176B-489F-ABA8-67ED05061AF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172200" y="2011747"/>
            <a:ext cx="4951413" cy="3815580"/>
          </a:xfr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BE4B3D4-ED72-4589-A364-418D6AB16109}"/>
              </a:ext>
            </a:extLst>
          </p:cNvPr>
          <p:cNvSpPr txBox="1"/>
          <p:nvPr/>
        </p:nvSpPr>
        <p:spPr>
          <a:xfrm>
            <a:off x="6172200" y="5827327"/>
            <a:ext cx="495141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5" tooltip="http://www.slideshare.net/garnergraham/storytelling-case-vi-9-jan-2012-11161021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3" tooltip="https://creativecommons.org/licenses/by/3.0/"/>
              </a:rPr>
              <a:t>CC BY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92330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Appreciative Roleplay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Peaceful Dialog</a:t>
            </a:r>
          </a:p>
          <a:p>
            <a:r>
              <a:rPr lang="en-US" dirty="0"/>
              <a:t>Community Case Study</a:t>
            </a:r>
          </a:p>
          <a:p>
            <a:r>
              <a:rPr lang="en-US" dirty="0"/>
              <a:t>Scenarios</a:t>
            </a:r>
          </a:p>
        </p:txBody>
      </p:sp>
      <p:graphicFrame>
        <p:nvGraphicFramePr>
          <p:cNvPr id="9" name="Content Placeholder 8" descr="Basic Block List showing 6 groups of boxes, each a different color, arranged from left to right and top to bottom by row with 2 boxes in each row.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187475145"/>
              </p:ext>
            </p:extLst>
          </p:nvPr>
        </p:nvGraphicFramePr>
        <p:xfrm>
          <a:off x="6172200" y="1825625"/>
          <a:ext cx="4951413" cy="4187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24694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Appreciative Art </a:t>
            </a:r>
            <a:r>
              <a:rPr lang="en-US" sz="1600" dirty="0"/>
              <a:t>(</a:t>
            </a:r>
            <a:r>
              <a:rPr lang="en-US" sz="1600" b="1" dirty="0"/>
              <a:t>Yarn, Nails and Boards)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27453" y="3099658"/>
            <a:ext cx="3840480" cy="2168517"/>
          </a:xfrm>
        </p:spPr>
        <p:txBody>
          <a:bodyPr/>
          <a:lstStyle/>
          <a:p>
            <a:r>
              <a:rPr lang="en-US" dirty="0"/>
              <a:t>Everyone is born to create!</a:t>
            </a:r>
          </a:p>
        </p:txBody>
      </p:sp>
      <p:pic>
        <p:nvPicPr>
          <p:cNvPr id="7" name="Picture Placeholder 6" descr="A picture containing indoor, sky&#10;&#10;Description generated with high confidence">
            <a:extLst>
              <a:ext uri="{FF2B5EF4-FFF2-40B4-BE49-F238E27FC236}">
                <a16:creationId xmlns:a16="http://schemas.microsoft.com/office/drawing/2014/main" id="{FB590DD8-A9AF-48F9-B7AD-EB4AD1E5F97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23104" b="23104"/>
          <a:stretch>
            <a:fillRect/>
          </a:stretch>
        </p:blipFill>
        <p:spPr>
          <a:xfrm>
            <a:off x="824067" y="1023973"/>
            <a:ext cx="5956146" cy="4581651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2772DF9-01D7-42BC-A86A-6B23CB0FD4DE}"/>
              </a:ext>
            </a:extLst>
          </p:cNvPr>
          <p:cNvSpPr txBox="1"/>
          <p:nvPr/>
        </p:nvSpPr>
        <p:spPr>
          <a:xfrm>
            <a:off x="836613" y="5603195"/>
            <a:ext cx="5943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s://paxbellissima.wordpress.com/2012/10/26/a-child-shall-lead-the-way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4" tooltip="https://creativecommons.org/licenses/by-sa/3.0/"/>
              </a:rPr>
              <a:t>CC BY-SA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21971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Appreciative Planning and Action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62500" lnSpcReduction="20000"/>
          </a:bodyPr>
          <a:lstStyle/>
          <a:p>
            <a:endParaRPr lang="en-US" dirty="0"/>
          </a:p>
          <a:p>
            <a:pPr algn="ctr"/>
            <a:r>
              <a:rPr lang="en-US" sz="3400" dirty="0"/>
              <a:t>CONCEPTS IN BUILDING COMMUNITY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half" idx="19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/>
          </a:p>
          <a:p>
            <a:pPr algn="ctr"/>
            <a:r>
              <a:rPr lang="en-US" sz="3100" dirty="0"/>
              <a:t>PERSPECTIVES IN BUILDING COMMUNITY</a:t>
            </a:r>
          </a:p>
        </p:txBody>
      </p:sp>
      <p:pic>
        <p:nvPicPr>
          <p:cNvPr id="21" name="Picture Placeholder 20" descr="A picture containing object&#10;&#10;Description generated with high confidence">
            <a:extLst>
              <a:ext uri="{FF2B5EF4-FFF2-40B4-BE49-F238E27FC236}">
                <a16:creationId xmlns:a16="http://schemas.microsoft.com/office/drawing/2014/main" id="{B9643F20-3959-4335-9C3A-9A8D929EF070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593" b="1593"/>
          <a:stretch>
            <a:fillRect/>
          </a:stretch>
        </p:blipFill>
        <p:spPr/>
      </p:pic>
      <p:pic>
        <p:nvPicPr>
          <p:cNvPr id="24" name="Picture Placeholder 23" descr="A close up of an object&#10;&#10;Description generated with high confidence">
            <a:extLst>
              <a:ext uri="{FF2B5EF4-FFF2-40B4-BE49-F238E27FC236}">
                <a16:creationId xmlns:a16="http://schemas.microsoft.com/office/drawing/2014/main" id="{8D8DBE0F-2A60-4488-8393-CF1B72783C1D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20312" r="20312"/>
          <a:stretch>
            <a:fillRect/>
          </a:stretch>
        </p:blipFill>
        <p:spPr/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DA3D59CC-8136-48A7-9CEB-12BA317523F3}"/>
              </a:ext>
            </a:extLst>
          </p:cNvPr>
          <p:cNvSpPr txBox="1"/>
          <p:nvPr/>
        </p:nvSpPr>
        <p:spPr>
          <a:xfrm>
            <a:off x="1265028" y="4471946"/>
            <a:ext cx="39355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://tessellar.blogspot.com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6" tooltip="https://creativecommons.org/licenses/by-nc/3.0/"/>
              </a:rPr>
              <a:t>CC BY-NC</a:t>
            </a:r>
            <a:endParaRPr lang="en-US" sz="90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88E969E-A42C-4BE0-9035-9106A8F9C1C3}"/>
              </a:ext>
            </a:extLst>
          </p:cNvPr>
          <p:cNvSpPr txBox="1"/>
          <p:nvPr/>
        </p:nvSpPr>
        <p:spPr>
          <a:xfrm>
            <a:off x="6975717" y="4471946"/>
            <a:ext cx="39355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5" tooltip="https://en.wikipedia.org/wiki/Wage_labour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7" tooltip="https://creativecommons.org/licenses/by-sa/3.0/"/>
              </a:rPr>
              <a:t>CC BY-SA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2161633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Appreciative Acknowledgement Bag</a:t>
            </a:r>
          </a:p>
        </p:txBody>
      </p:sp>
      <p:pic>
        <p:nvPicPr>
          <p:cNvPr id="3" name="Picture Placeholder 2" descr="A close up of text on a white background&#10;&#10;Description generated with very high confidence">
            <a:extLst>
              <a:ext uri="{FF2B5EF4-FFF2-40B4-BE49-F238E27FC236}">
                <a16:creationId xmlns:a16="http://schemas.microsoft.com/office/drawing/2014/main" id="{2EAC45C4-8A8A-4761-8421-33264E673011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503" r="1503"/>
          <a:stretch>
            <a:fillRect/>
          </a:stretch>
        </p:blipFill>
        <p:spPr/>
      </p:pic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3111936" cy="914400"/>
          </a:xfrm>
        </p:spPr>
        <p:txBody>
          <a:bodyPr/>
          <a:lstStyle/>
          <a:p>
            <a:r>
              <a:rPr lang="en-US" sz="2400" dirty="0"/>
              <a:t> I value your______</a:t>
            </a:r>
            <a:r>
              <a:rPr lang="en-US" dirty="0"/>
              <a:t>___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51B93C7C-6F31-4F27-BDD4-F6886669ED78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18500" r="18500"/>
          <a:stretch>
            <a:fillRect/>
          </a:stretch>
        </p:blipFill>
        <p:spPr/>
      </p:pic>
      <p:sp>
        <p:nvSpPr>
          <p:cNvPr id="13" name="Text Placeholder 12"/>
          <p:cNvSpPr>
            <a:spLocks noGrp="1"/>
          </p:cNvSpPr>
          <p:nvPr>
            <p:ph type="body" sz="half" idx="2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I thank you for __________</a:t>
            </a:r>
          </a:p>
        </p:txBody>
      </p:sp>
      <p:pic>
        <p:nvPicPr>
          <p:cNvPr id="16" name="Picture Placeholder 15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55353F1A-E15F-4AC6-A2C4-08FB3E3ACAC9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rcRect l="1115" r="1115"/>
          <a:stretch>
            <a:fillRect/>
          </a:stretch>
        </p:blipFill>
        <p:spPr/>
      </p:pic>
      <p:sp>
        <p:nvSpPr>
          <p:cNvPr id="14" name="Text Placeholder 13"/>
          <p:cNvSpPr>
            <a:spLocks noGrp="1"/>
          </p:cNvSpPr>
          <p:nvPr>
            <p:ph type="body" sz="half" idx="22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I appreciate your ________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2D1B0E-1373-485C-8DD0-A24DE598F783}"/>
              </a:ext>
            </a:extLst>
          </p:cNvPr>
          <p:cNvSpPr txBox="1"/>
          <p:nvPr/>
        </p:nvSpPr>
        <p:spPr>
          <a:xfrm>
            <a:off x="1249168" y="4600593"/>
            <a:ext cx="271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://flickr.com/photos/deeplifequotes/9319391662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8" tooltip="https://creativecommons.org/licenses/by-nc-sa/3.0/"/>
              </a:rPr>
              <a:t>CC BY-SA-NC</a:t>
            </a:r>
            <a:endParaRPr lang="en-US" sz="9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0BBD54-15AE-4C2D-AEB5-20FFCB0C5AF1}"/>
              </a:ext>
            </a:extLst>
          </p:cNvPr>
          <p:cNvSpPr txBox="1"/>
          <p:nvPr/>
        </p:nvSpPr>
        <p:spPr>
          <a:xfrm>
            <a:off x="4720924" y="4600593"/>
            <a:ext cx="2715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5" tooltip="https://believersbrain.com/2013/04/01/god-is-nice-he-likes-you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9" tooltip="https://creativecommons.org/licenses/by-nc-nd/3.0/"/>
              </a:rPr>
              <a:t>CC BY-NC-ND</a:t>
            </a:r>
            <a:endParaRPr lang="en-US" sz="90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E19F1EB-DD1D-4C2E-BC7A-C2C432AA2D16}"/>
              </a:ext>
            </a:extLst>
          </p:cNvPr>
          <p:cNvSpPr txBox="1"/>
          <p:nvPr/>
        </p:nvSpPr>
        <p:spPr>
          <a:xfrm>
            <a:off x="8222798" y="4600593"/>
            <a:ext cx="2715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7" tooltip="https://www.flickr.com/photos/deeplifequotes/7168000827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8" tooltip="https://creativecommons.org/licenses/by-nc-sa/3.0/"/>
              </a:rPr>
              <a:t>CC BY-SA-NC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3242303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9066213" y="421594"/>
            <a:ext cx="2657357" cy="1368705"/>
          </a:xfrm>
        </p:spPr>
        <p:txBody>
          <a:bodyPr/>
          <a:lstStyle/>
          <a:p>
            <a:pPr algn="ctr"/>
            <a:r>
              <a:rPr lang="en-US" b="1" dirty="0"/>
              <a:t>APPRECIATIVE COMMUNITY PLANNING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half" idx="2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/>
              <a:t>ENVISION</a:t>
            </a:r>
          </a:p>
          <a:p>
            <a:pPr algn="ctr"/>
            <a:endParaRPr lang="en-US" sz="2800" dirty="0"/>
          </a:p>
          <a:p>
            <a:pPr algn="ctr"/>
            <a:r>
              <a:rPr lang="en-US" sz="2800" dirty="0"/>
              <a:t>INSPIRE</a:t>
            </a:r>
          </a:p>
          <a:p>
            <a:pPr algn="ctr"/>
            <a:endParaRPr lang="en-US" sz="2800" dirty="0"/>
          </a:p>
          <a:p>
            <a:pPr algn="ctr"/>
            <a:r>
              <a:rPr lang="en-US" sz="2800" dirty="0"/>
              <a:t>IMPROVE</a:t>
            </a:r>
          </a:p>
        </p:txBody>
      </p:sp>
      <p:pic>
        <p:nvPicPr>
          <p:cNvPr id="29" name="Picture Placeholder 28" descr="A picture containing text, map&#10;&#10;Description generated with very high confidence">
            <a:extLst>
              <a:ext uri="{FF2B5EF4-FFF2-40B4-BE49-F238E27FC236}">
                <a16:creationId xmlns:a16="http://schemas.microsoft.com/office/drawing/2014/main" id="{2CBA0171-4B76-4BC7-AA08-60585C43B80B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0994" r="20994"/>
          <a:stretch>
            <a:fillRect/>
          </a:stretch>
        </p:blipFill>
        <p:spPr/>
      </p:pic>
      <p:pic>
        <p:nvPicPr>
          <p:cNvPr id="23" name="Picture Placeholder 22" descr="A picture containing map, text&#10;&#10;Description generated with high confidence">
            <a:extLst>
              <a:ext uri="{FF2B5EF4-FFF2-40B4-BE49-F238E27FC236}">
                <a16:creationId xmlns:a16="http://schemas.microsoft.com/office/drawing/2014/main" id="{D90EB504-61BE-46BA-8F02-BA37A7057D38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9044" r="9044"/>
          <a:stretch>
            <a:fillRect/>
          </a:stretch>
        </p:blipFill>
        <p:spPr/>
      </p:pic>
      <p:pic>
        <p:nvPicPr>
          <p:cNvPr id="26" name="Picture Placeholder 25" descr="A close up of a piece of paper&#10;&#10;Description generated with high confidence">
            <a:extLst>
              <a:ext uri="{FF2B5EF4-FFF2-40B4-BE49-F238E27FC236}">
                <a16:creationId xmlns:a16="http://schemas.microsoft.com/office/drawing/2014/main" id="{AD8485CC-D2E2-4986-81AA-896BDD043DA9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rcRect l="9409" r="9409"/>
          <a:stretch>
            <a:fillRect/>
          </a:stretch>
        </p:blipFill>
        <p:spPr>
          <a:xfrm>
            <a:off x="5609722" y="3429000"/>
            <a:ext cx="2930424" cy="2256863"/>
          </a:xfr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9C4701A7-685E-4566-BF5F-E842A79AAE64}"/>
              </a:ext>
            </a:extLst>
          </p:cNvPr>
          <p:cNvSpPr txBox="1"/>
          <p:nvPr/>
        </p:nvSpPr>
        <p:spPr>
          <a:xfrm>
            <a:off x="5546780" y="2834941"/>
            <a:ext cx="2993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5" tooltip="http://www.yesmagazine.org/happiness/how-to-design-our-neighborhoods-for-happiness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8" tooltip="https://creativecommons.org/licenses/by-nc-nd/3.0/"/>
              </a:rPr>
              <a:t>CC BY-NC-ND</a:t>
            </a:r>
            <a:endParaRPr lang="en-US" sz="90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9BF072E-DB61-4C70-B1B2-38B15EA41C7E}"/>
              </a:ext>
            </a:extLst>
          </p:cNvPr>
          <p:cNvSpPr txBox="1"/>
          <p:nvPr/>
        </p:nvSpPr>
        <p:spPr>
          <a:xfrm>
            <a:off x="5609722" y="5690742"/>
            <a:ext cx="29080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7" tooltip="http://onertipaday.blogspot.com/2011/07/word-cloud-in-r.html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9" tooltip="https://creativecommons.org/licenses/by-sa/3.0/"/>
              </a:rPr>
              <a:t>CC BY-SA</a:t>
            </a:r>
            <a:endParaRPr lang="en-US" sz="90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E12D287-23BE-43B0-82B5-6B574F9CF0C7}"/>
              </a:ext>
            </a:extLst>
          </p:cNvPr>
          <p:cNvSpPr txBox="1"/>
          <p:nvPr/>
        </p:nvSpPr>
        <p:spPr>
          <a:xfrm>
            <a:off x="840795" y="5592193"/>
            <a:ext cx="388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://blog.placeni.org/2015/10/cohousing-potential-in-northern-ireland.html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10" tooltip="https://creativecommons.org/licenses/by-nc-sa/3.0/"/>
              </a:rPr>
              <a:t>CC BY-SA-NC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3460419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C0CC1-A613-40F9-9A63-071A51D68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APPRECIATIVE COMMITMENT </a:t>
            </a:r>
            <a:br>
              <a:rPr lang="en-US" dirty="0"/>
            </a:br>
            <a:r>
              <a:rPr lang="en-US" sz="1600" dirty="0"/>
              <a:t>(Canvass and acrylic paint)</a:t>
            </a:r>
            <a:endParaRPr lang="en-US" dirty="0"/>
          </a:p>
        </p:txBody>
      </p:sp>
      <p:pic>
        <p:nvPicPr>
          <p:cNvPr id="5" name="Content Placeholder 4" descr="A picture containing indoor, cake&#10;&#10;Description generated with very high confidence">
            <a:extLst>
              <a:ext uri="{FF2B5EF4-FFF2-40B4-BE49-F238E27FC236}">
                <a16:creationId xmlns:a16="http://schemas.microsoft.com/office/drawing/2014/main" id="{C6FC15E5-FC2A-449A-85B5-9257ADC6EC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065213" y="2005578"/>
            <a:ext cx="10058400" cy="3723144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6605AD8-40C3-4C37-AA7C-FD0D25E9D450}"/>
              </a:ext>
            </a:extLst>
          </p:cNvPr>
          <p:cNvSpPr txBox="1"/>
          <p:nvPr/>
        </p:nvSpPr>
        <p:spPr>
          <a:xfrm>
            <a:off x="1065213" y="5728722"/>
            <a:ext cx="10058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s://www.ag.ndsu.edu/casscountyextension/4h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4" tooltip="https://creativecommons.org/licenses/by-nc-sa/3.0/"/>
              </a:rPr>
              <a:t>CC BY-SA-NC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467046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48343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APPRECIATIVE CREATION </a:t>
            </a:r>
            <a:r>
              <a:rPr lang="en-US" sz="1600" dirty="0"/>
              <a:t>(Community Diorama)     </a:t>
            </a:r>
            <a:endParaRPr lang="en-US" dirty="0"/>
          </a:p>
        </p:txBody>
      </p:sp>
      <p:pic>
        <p:nvPicPr>
          <p:cNvPr id="4" name="Picture 3" descr="A close up of a map&#10;&#10;Description generated with high confidence">
            <a:extLst>
              <a:ext uri="{FF2B5EF4-FFF2-40B4-BE49-F238E27FC236}">
                <a16:creationId xmlns:a16="http://schemas.microsoft.com/office/drawing/2014/main" id="{8AE4870C-CC88-465C-9779-0E6DF92556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86399" y="878453"/>
            <a:ext cx="11433424" cy="53470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E7563E1-284B-4879-AB9D-A556B1351C80}"/>
              </a:ext>
            </a:extLst>
          </p:cNvPr>
          <p:cNvSpPr txBox="1"/>
          <p:nvPr/>
        </p:nvSpPr>
        <p:spPr>
          <a:xfrm>
            <a:off x="1376414" y="6315758"/>
            <a:ext cx="92691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://localtrust.org.uk/news/blogs/community-spirit-in-brookside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4" tooltip="https://creativecommons.org/licenses/by-nc-sa/3.0/"/>
              </a:rPr>
              <a:t>CC BY-SA-NC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3427522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tanding in front of a sunset&#10;&#10;Description generated with very high confidence">
            <a:extLst>
              <a:ext uri="{FF2B5EF4-FFF2-40B4-BE49-F238E27FC236}">
                <a16:creationId xmlns:a16="http://schemas.microsoft.com/office/drawing/2014/main" id="{18CC0C61-F96C-4CA1-BD58-2F5C77C947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810000" y="381000"/>
            <a:ext cx="4572000" cy="6096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13FFE6A-0B81-4041-8D32-341628829D77}"/>
              </a:ext>
            </a:extLst>
          </p:cNvPr>
          <p:cNvSpPr txBox="1"/>
          <p:nvPr/>
        </p:nvSpPr>
        <p:spPr>
          <a:xfrm>
            <a:off x="3810000" y="6477000"/>
            <a:ext cx="4572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://www.flickr.com/photos/marcobellucci/3534516458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4" tooltip="https://creativecommons.org/licenses/by/3.0/"/>
              </a:rPr>
              <a:t>CC BY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612749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Nature Illustration 16x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3431377.potx" id="{56A48130-F36A-41C3-8C0C-0EF853C6708B}" vid="{0432F83B-7085-406B-BFE7-677E72A6CADA}"/>
    </a:ext>
  </a:extLst>
</a:theme>
</file>

<file path=ppt/theme/theme2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Rainbow presentation</Template>
  <TotalTime>136</TotalTime>
  <Words>276</Words>
  <Application>Microsoft Office PowerPoint</Application>
  <PresentationFormat>Widescreen</PresentationFormat>
  <Paragraphs>57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Segoe Print</vt:lpstr>
      <vt:lpstr>Nature Illustration 16x9</vt:lpstr>
      <vt:lpstr>Appreciative Inquiry</vt:lpstr>
      <vt:lpstr> Goals for the Workshop</vt:lpstr>
      <vt:lpstr>What is Appreciative Inquiry or AI?  Why use AI?  How to use AI?  When to use ?  Where to use AI? </vt:lpstr>
      <vt:lpstr>Appreciative Storytelling</vt:lpstr>
      <vt:lpstr>Appreciative Roleplay</vt:lpstr>
      <vt:lpstr>Appreciative Art (Yarn, Nails and Boards)  </vt:lpstr>
      <vt:lpstr>Appreciative Planning and Action</vt:lpstr>
      <vt:lpstr>Appreciative Acknowledgement Bag</vt:lpstr>
      <vt:lpstr>APPRECIATIVE COMMUNITY PLANNING</vt:lpstr>
      <vt:lpstr>APPRECIATIVE COMMITMENT  (Canvass and acrylic paint)</vt:lpstr>
      <vt:lpstr>APPRECIATIVE CREATION (Community Diorama)   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Appreciative Inquiry</dc:title>
  <dc:creator>Rhodalyne Crail</dc:creator>
  <cp:lastModifiedBy>Rhodalyne Crail</cp:lastModifiedBy>
  <cp:revision>10</cp:revision>
  <dcterms:created xsi:type="dcterms:W3CDTF">2019-03-29T15:17:08Z</dcterms:created>
  <dcterms:modified xsi:type="dcterms:W3CDTF">2019-03-29T17:33:18Z</dcterms:modified>
</cp:coreProperties>
</file>